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96" r:id="rId3"/>
    <p:sldId id="295" r:id="rId4"/>
    <p:sldId id="294" r:id="rId5"/>
    <p:sldId id="303" r:id="rId6"/>
    <p:sldId id="302" r:id="rId7"/>
    <p:sldId id="264" r:id="rId8"/>
    <p:sldId id="318" r:id="rId9"/>
    <p:sldId id="319" r:id="rId10"/>
    <p:sldId id="257" r:id="rId11"/>
    <p:sldId id="258" r:id="rId12"/>
    <p:sldId id="259" r:id="rId13"/>
    <p:sldId id="260" r:id="rId14"/>
    <p:sldId id="261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98" r:id="rId23"/>
    <p:sldId id="300" r:id="rId24"/>
    <p:sldId id="299" r:id="rId25"/>
    <p:sldId id="289" r:id="rId26"/>
    <p:sldId id="288" r:id="rId27"/>
    <p:sldId id="290" r:id="rId28"/>
    <p:sldId id="301" r:id="rId29"/>
    <p:sldId id="291" r:id="rId30"/>
    <p:sldId id="316" r:id="rId31"/>
    <p:sldId id="317" r:id="rId32"/>
  </p:sldIdLst>
  <p:sldSz cx="34204275" cy="25563513"/>
  <p:notesSz cx="6858000" cy="9144000"/>
  <p:defaultTextStyle>
    <a:defPPr>
      <a:defRPr lang="it-IT"/>
    </a:defPPr>
    <a:lvl1pPr marL="0" algn="l" defTabSz="3127248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1pPr>
    <a:lvl2pPr marL="1563624" algn="l" defTabSz="3127248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2pPr>
    <a:lvl3pPr marL="3127248" algn="l" defTabSz="3127248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3pPr>
    <a:lvl4pPr marL="4690872" algn="l" defTabSz="3127248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4pPr>
    <a:lvl5pPr marL="6254496" algn="l" defTabSz="3127248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5pPr>
    <a:lvl6pPr marL="7818120" algn="l" defTabSz="3127248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6pPr>
    <a:lvl7pPr marL="9381744" algn="l" defTabSz="3127248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7pPr>
    <a:lvl8pPr marL="10945368" algn="l" defTabSz="3127248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8pPr>
    <a:lvl9pPr marL="12508992" algn="l" defTabSz="3127248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7" d="100"/>
          <a:sy n="17" d="100"/>
        </p:scale>
        <p:origin x="-828" y="-192"/>
      </p:cViewPr>
      <p:guideLst>
        <p:guide orient="horz" pos="8052"/>
        <p:guide pos="107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65321" y="7941264"/>
            <a:ext cx="29073634" cy="5479586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130642" y="14485990"/>
            <a:ext cx="23942993" cy="65328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63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27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69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5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81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381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94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50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029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10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24798099" y="1023731"/>
            <a:ext cx="7695962" cy="2181183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710214" y="1023731"/>
            <a:ext cx="22517814" cy="2181183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82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09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01902" y="16426930"/>
            <a:ext cx="29073634" cy="5077198"/>
          </a:xfrm>
        </p:spPr>
        <p:txBody>
          <a:bodyPr anchor="t"/>
          <a:lstStyle>
            <a:lvl1pPr algn="l">
              <a:defRPr sz="137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701902" y="10834910"/>
            <a:ext cx="29073634" cy="5592017"/>
          </a:xfrm>
        </p:spPr>
        <p:txBody>
          <a:bodyPr anchor="b"/>
          <a:lstStyle>
            <a:lvl1pPr marL="0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1pPr>
            <a:lvl2pPr marL="1563624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2pPr>
            <a:lvl3pPr marL="3127248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3pPr>
            <a:lvl4pPr marL="4690872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6254496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781812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9381744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10945368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2508992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99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10214" y="5964825"/>
            <a:ext cx="15106888" cy="16870737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8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7387173" y="5964825"/>
            <a:ext cx="15106888" cy="16870737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8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97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710214" y="5722207"/>
            <a:ext cx="15112828" cy="2384746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3624" indent="0">
              <a:buNone/>
              <a:defRPr sz="6800" b="1"/>
            </a:lvl2pPr>
            <a:lvl3pPr marL="3127248" indent="0">
              <a:buNone/>
              <a:defRPr sz="6200" b="1"/>
            </a:lvl3pPr>
            <a:lvl4pPr marL="4690872" indent="0">
              <a:buNone/>
              <a:defRPr sz="5500" b="1"/>
            </a:lvl4pPr>
            <a:lvl5pPr marL="6254496" indent="0">
              <a:buNone/>
              <a:defRPr sz="5500" b="1"/>
            </a:lvl5pPr>
            <a:lvl6pPr marL="7818120" indent="0">
              <a:buNone/>
              <a:defRPr sz="5500" b="1"/>
            </a:lvl6pPr>
            <a:lvl7pPr marL="9381744" indent="0">
              <a:buNone/>
              <a:defRPr sz="5500" b="1"/>
            </a:lvl7pPr>
            <a:lvl8pPr marL="10945368" indent="0">
              <a:buNone/>
              <a:defRPr sz="5500" b="1"/>
            </a:lvl8pPr>
            <a:lvl9pPr marL="12508992" indent="0">
              <a:buNone/>
              <a:defRPr sz="5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710214" y="8106948"/>
            <a:ext cx="15112828" cy="14728609"/>
          </a:xfrm>
        </p:spPr>
        <p:txBody>
          <a:bodyPr/>
          <a:lstStyle>
            <a:lvl1pPr>
              <a:defRPr sz="8200"/>
            </a:lvl1pPr>
            <a:lvl2pPr>
              <a:defRPr sz="68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7375307" y="5722207"/>
            <a:ext cx="15118765" cy="2384746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3624" indent="0">
              <a:buNone/>
              <a:defRPr sz="6800" b="1"/>
            </a:lvl2pPr>
            <a:lvl3pPr marL="3127248" indent="0">
              <a:buNone/>
              <a:defRPr sz="6200" b="1"/>
            </a:lvl3pPr>
            <a:lvl4pPr marL="4690872" indent="0">
              <a:buNone/>
              <a:defRPr sz="5500" b="1"/>
            </a:lvl4pPr>
            <a:lvl5pPr marL="6254496" indent="0">
              <a:buNone/>
              <a:defRPr sz="5500" b="1"/>
            </a:lvl5pPr>
            <a:lvl6pPr marL="7818120" indent="0">
              <a:buNone/>
              <a:defRPr sz="5500" b="1"/>
            </a:lvl6pPr>
            <a:lvl7pPr marL="9381744" indent="0">
              <a:buNone/>
              <a:defRPr sz="5500" b="1"/>
            </a:lvl7pPr>
            <a:lvl8pPr marL="10945368" indent="0">
              <a:buNone/>
              <a:defRPr sz="5500" b="1"/>
            </a:lvl8pPr>
            <a:lvl9pPr marL="12508992" indent="0">
              <a:buNone/>
              <a:defRPr sz="55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17375307" y="8106948"/>
            <a:ext cx="15118765" cy="14728609"/>
          </a:xfrm>
        </p:spPr>
        <p:txBody>
          <a:bodyPr/>
          <a:lstStyle>
            <a:lvl1pPr>
              <a:defRPr sz="8200"/>
            </a:lvl1pPr>
            <a:lvl2pPr>
              <a:defRPr sz="68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89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47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074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10224" y="1017805"/>
            <a:ext cx="11252971" cy="4331599"/>
          </a:xfrm>
        </p:spPr>
        <p:txBody>
          <a:bodyPr anchor="b"/>
          <a:lstStyle>
            <a:lvl1pPr algn="l">
              <a:defRPr sz="6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372921" y="1017816"/>
            <a:ext cx="19121140" cy="21817751"/>
          </a:xfrm>
        </p:spPr>
        <p:txBody>
          <a:bodyPr/>
          <a:lstStyle>
            <a:lvl1pPr>
              <a:defRPr sz="10900"/>
            </a:lvl1pPr>
            <a:lvl2pPr>
              <a:defRPr sz="9600"/>
            </a:lvl2pPr>
            <a:lvl3pPr>
              <a:defRPr sz="82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10224" y="5349411"/>
            <a:ext cx="11252971" cy="17486154"/>
          </a:xfrm>
        </p:spPr>
        <p:txBody>
          <a:bodyPr/>
          <a:lstStyle>
            <a:lvl1pPr marL="0" indent="0">
              <a:buNone/>
              <a:defRPr sz="4800"/>
            </a:lvl1pPr>
            <a:lvl2pPr marL="1563624" indent="0">
              <a:buNone/>
              <a:defRPr sz="4100"/>
            </a:lvl2pPr>
            <a:lvl3pPr marL="3127248" indent="0">
              <a:buNone/>
              <a:defRPr sz="3400"/>
            </a:lvl3pPr>
            <a:lvl4pPr marL="4690872" indent="0">
              <a:buNone/>
              <a:defRPr sz="3100"/>
            </a:lvl4pPr>
            <a:lvl5pPr marL="6254496" indent="0">
              <a:buNone/>
              <a:defRPr sz="3100"/>
            </a:lvl5pPr>
            <a:lvl6pPr marL="7818120" indent="0">
              <a:buNone/>
              <a:defRPr sz="3100"/>
            </a:lvl6pPr>
            <a:lvl7pPr marL="9381744" indent="0">
              <a:buNone/>
              <a:defRPr sz="3100"/>
            </a:lvl7pPr>
            <a:lvl8pPr marL="10945368" indent="0">
              <a:buNone/>
              <a:defRPr sz="3100"/>
            </a:lvl8pPr>
            <a:lvl9pPr marL="12508992" indent="0">
              <a:buNone/>
              <a:defRPr sz="31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68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04278" y="17894461"/>
            <a:ext cx="20522565" cy="2112546"/>
          </a:xfrm>
        </p:spPr>
        <p:txBody>
          <a:bodyPr anchor="b"/>
          <a:lstStyle>
            <a:lvl1pPr algn="l">
              <a:defRPr sz="68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6704278" y="2284147"/>
            <a:ext cx="20522565" cy="15338108"/>
          </a:xfrm>
        </p:spPr>
        <p:txBody>
          <a:bodyPr/>
          <a:lstStyle>
            <a:lvl1pPr marL="0" indent="0">
              <a:buNone/>
              <a:defRPr sz="10900"/>
            </a:lvl1pPr>
            <a:lvl2pPr marL="1563624" indent="0">
              <a:buNone/>
              <a:defRPr sz="9600"/>
            </a:lvl2pPr>
            <a:lvl3pPr marL="3127248" indent="0">
              <a:buNone/>
              <a:defRPr sz="8200"/>
            </a:lvl3pPr>
            <a:lvl4pPr marL="4690872" indent="0">
              <a:buNone/>
              <a:defRPr sz="6800"/>
            </a:lvl4pPr>
            <a:lvl5pPr marL="6254496" indent="0">
              <a:buNone/>
              <a:defRPr sz="6800"/>
            </a:lvl5pPr>
            <a:lvl6pPr marL="7818120" indent="0">
              <a:buNone/>
              <a:defRPr sz="6800"/>
            </a:lvl6pPr>
            <a:lvl7pPr marL="9381744" indent="0">
              <a:buNone/>
              <a:defRPr sz="6800"/>
            </a:lvl7pPr>
            <a:lvl8pPr marL="10945368" indent="0">
              <a:buNone/>
              <a:defRPr sz="6800"/>
            </a:lvl8pPr>
            <a:lvl9pPr marL="12508992" indent="0">
              <a:buNone/>
              <a:defRPr sz="68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04278" y="20007003"/>
            <a:ext cx="20522565" cy="3000164"/>
          </a:xfrm>
        </p:spPr>
        <p:txBody>
          <a:bodyPr/>
          <a:lstStyle>
            <a:lvl1pPr marL="0" indent="0">
              <a:buNone/>
              <a:defRPr sz="4800"/>
            </a:lvl1pPr>
            <a:lvl2pPr marL="1563624" indent="0">
              <a:buNone/>
              <a:defRPr sz="4100"/>
            </a:lvl2pPr>
            <a:lvl3pPr marL="3127248" indent="0">
              <a:buNone/>
              <a:defRPr sz="3400"/>
            </a:lvl3pPr>
            <a:lvl4pPr marL="4690872" indent="0">
              <a:buNone/>
              <a:defRPr sz="3100"/>
            </a:lvl4pPr>
            <a:lvl5pPr marL="6254496" indent="0">
              <a:buNone/>
              <a:defRPr sz="3100"/>
            </a:lvl5pPr>
            <a:lvl6pPr marL="7818120" indent="0">
              <a:buNone/>
              <a:defRPr sz="3100"/>
            </a:lvl6pPr>
            <a:lvl7pPr marL="9381744" indent="0">
              <a:buNone/>
              <a:defRPr sz="3100"/>
            </a:lvl7pPr>
            <a:lvl8pPr marL="10945368" indent="0">
              <a:buNone/>
              <a:defRPr sz="3100"/>
            </a:lvl8pPr>
            <a:lvl9pPr marL="12508992" indent="0">
              <a:buNone/>
              <a:defRPr sz="31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7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710214" y="1023731"/>
            <a:ext cx="30783848" cy="4260585"/>
          </a:xfrm>
          <a:prstGeom prst="rect">
            <a:avLst/>
          </a:prstGeom>
        </p:spPr>
        <p:txBody>
          <a:bodyPr vert="horz" lIns="312725" tIns="156362" rIns="312725" bIns="156362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710214" y="5964825"/>
            <a:ext cx="30783848" cy="16870737"/>
          </a:xfrm>
          <a:prstGeom prst="rect">
            <a:avLst/>
          </a:prstGeom>
        </p:spPr>
        <p:txBody>
          <a:bodyPr vert="horz" lIns="312725" tIns="156362" rIns="312725" bIns="156362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710214" y="23693596"/>
            <a:ext cx="7980998" cy="1361020"/>
          </a:xfrm>
          <a:prstGeom prst="rect">
            <a:avLst/>
          </a:prstGeom>
        </p:spPr>
        <p:txBody>
          <a:bodyPr vert="horz" lIns="312725" tIns="156362" rIns="312725" bIns="156362" rtlCol="0" anchor="ctr"/>
          <a:lstStyle>
            <a:lvl1pPr algn="l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BE32B-9301-4E99-995F-13F238D3C06B}" type="datetimeFigureOut">
              <a:rPr lang="it-IT" smtClean="0"/>
              <a:t>01/12/2017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1686461" y="23693596"/>
            <a:ext cx="10831354" cy="1361020"/>
          </a:xfrm>
          <a:prstGeom prst="rect">
            <a:avLst/>
          </a:prstGeom>
        </p:spPr>
        <p:txBody>
          <a:bodyPr vert="horz" lIns="312725" tIns="156362" rIns="312725" bIns="156362" rtlCol="0" anchor="ctr"/>
          <a:lstStyle>
            <a:lvl1pPr algn="ct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24513064" y="23693596"/>
            <a:ext cx="7980998" cy="1361020"/>
          </a:xfrm>
          <a:prstGeom prst="rect">
            <a:avLst/>
          </a:prstGeom>
        </p:spPr>
        <p:txBody>
          <a:bodyPr vert="horz" lIns="312725" tIns="156362" rIns="312725" bIns="156362" rtlCol="0" anchor="ctr"/>
          <a:lstStyle>
            <a:lvl1pPr algn="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2AECA-0E18-4747-A34C-842848CEA6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72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127248" rtl="0" eaLnBrk="1" latinLnBrk="0" hangingPunct="1">
        <a:spcBef>
          <a:spcPct val="0"/>
        </a:spcBef>
        <a:buNone/>
        <a:defRPr sz="1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72718" indent="-1172718" algn="l" defTabSz="3127248" rtl="0" eaLnBrk="1" latinLnBrk="0" hangingPunct="1">
        <a:spcBef>
          <a:spcPct val="20000"/>
        </a:spcBef>
        <a:buFont typeface="Arial" panose="020B0604020202020204" pitchFamily="34" charset="0"/>
        <a:buChar char="•"/>
        <a:defRPr sz="10900" kern="1200">
          <a:solidFill>
            <a:schemeClr val="tx1"/>
          </a:solidFill>
          <a:latin typeface="+mn-lt"/>
          <a:ea typeface="+mn-ea"/>
          <a:cs typeface="+mn-cs"/>
        </a:defRPr>
      </a:lvl1pPr>
      <a:lvl2pPr marL="2540889" indent="-977265" algn="l" defTabSz="3127248" rtl="0" eaLnBrk="1" latinLnBrk="0" hangingPunct="1">
        <a:spcBef>
          <a:spcPct val="20000"/>
        </a:spcBef>
        <a:buFont typeface="Arial" panose="020B0604020202020204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3909060" indent="-781812" algn="l" defTabSz="3127248" rtl="0" eaLnBrk="1" latinLnBrk="0" hangingPunct="1">
        <a:spcBef>
          <a:spcPct val="20000"/>
        </a:spcBef>
        <a:buFont typeface="Arial" panose="020B0604020202020204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5472684" indent="-781812" algn="l" defTabSz="3127248" rtl="0" eaLnBrk="1" latinLnBrk="0" hangingPunct="1">
        <a:spcBef>
          <a:spcPct val="20000"/>
        </a:spcBef>
        <a:buFont typeface="Arial" panose="020B0604020202020204" pitchFamily="34" charset="0"/>
        <a:buChar char="–"/>
        <a:defRPr sz="6800" kern="1200">
          <a:solidFill>
            <a:schemeClr val="tx1"/>
          </a:solidFill>
          <a:latin typeface="+mn-lt"/>
          <a:ea typeface="+mn-ea"/>
          <a:cs typeface="+mn-cs"/>
        </a:defRPr>
      </a:lvl4pPr>
      <a:lvl5pPr marL="7036308" indent="-781812" algn="l" defTabSz="3127248" rtl="0" eaLnBrk="1" latinLnBrk="0" hangingPunct="1">
        <a:spcBef>
          <a:spcPct val="20000"/>
        </a:spcBef>
        <a:buFont typeface="Arial" panose="020B0604020202020204" pitchFamily="34" charset="0"/>
        <a:buChar char="»"/>
        <a:defRPr sz="6800" kern="1200">
          <a:solidFill>
            <a:schemeClr val="tx1"/>
          </a:solidFill>
          <a:latin typeface="+mn-lt"/>
          <a:ea typeface="+mn-ea"/>
          <a:cs typeface="+mn-cs"/>
        </a:defRPr>
      </a:lvl5pPr>
      <a:lvl6pPr marL="8599932" indent="-781812" algn="l" defTabSz="3127248" rtl="0" eaLnBrk="1" latinLnBrk="0" hangingPunct="1">
        <a:spcBef>
          <a:spcPct val="20000"/>
        </a:spcBef>
        <a:buFont typeface="Arial" panose="020B0604020202020204" pitchFamily="34" charset="0"/>
        <a:buChar char="•"/>
        <a:defRPr sz="6800" kern="1200">
          <a:solidFill>
            <a:schemeClr val="tx1"/>
          </a:solidFill>
          <a:latin typeface="+mn-lt"/>
          <a:ea typeface="+mn-ea"/>
          <a:cs typeface="+mn-cs"/>
        </a:defRPr>
      </a:lvl6pPr>
      <a:lvl7pPr marL="10163556" indent="-781812" algn="l" defTabSz="3127248" rtl="0" eaLnBrk="1" latinLnBrk="0" hangingPunct="1">
        <a:spcBef>
          <a:spcPct val="20000"/>
        </a:spcBef>
        <a:buFont typeface="Arial" panose="020B0604020202020204" pitchFamily="34" charset="0"/>
        <a:buChar char="•"/>
        <a:defRPr sz="6800" kern="1200">
          <a:solidFill>
            <a:schemeClr val="tx1"/>
          </a:solidFill>
          <a:latin typeface="+mn-lt"/>
          <a:ea typeface="+mn-ea"/>
          <a:cs typeface="+mn-cs"/>
        </a:defRPr>
      </a:lvl7pPr>
      <a:lvl8pPr marL="11727180" indent="-781812" algn="l" defTabSz="3127248" rtl="0" eaLnBrk="1" latinLnBrk="0" hangingPunct="1">
        <a:spcBef>
          <a:spcPct val="20000"/>
        </a:spcBef>
        <a:buFont typeface="Arial" panose="020B0604020202020204" pitchFamily="34" charset="0"/>
        <a:buChar char="•"/>
        <a:defRPr sz="6800" kern="1200">
          <a:solidFill>
            <a:schemeClr val="tx1"/>
          </a:solidFill>
          <a:latin typeface="+mn-lt"/>
          <a:ea typeface="+mn-ea"/>
          <a:cs typeface="+mn-cs"/>
        </a:defRPr>
      </a:lvl8pPr>
      <a:lvl9pPr marL="13290804" indent="-781812" algn="l" defTabSz="3127248" rtl="0" eaLnBrk="1" latinLnBrk="0" hangingPunct="1">
        <a:spcBef>
          <a:spcPct val="20000"/>
        </a:spcBef>
        <a:buFont typeface="Arial" panose="020B0604020202020204" pitchFamily="34" charset="0"/>
        <a:buChar char="•"/>
        <a:defRPr sz="6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127248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1pPr>
      <a:lvl2pPr marL="1563624" algn="l" defTabSz="3127248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2pPr>
      <a:lvl3pPr marL="3127248" algn="l" defTabSz="3127248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3pPr>
      <a:lvl4pPr marL="4690872" algn="l" defTabSz="3127248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4pPr>
      <a:lvl5pPr marL="6254496" algn="l" defTabSz="3127248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5pPr>
      <a:lvl6pPr marL="7818120" algn="l" defTabSz="3127248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6pPr>
      <a:lvl7pPr marL="9381744" algn="l" defTabSz="3127248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7pPr>
      <a:lvl8pPr marL="10945368" algn="l" defTabSz="3127248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8pPr>
      <a:lvl9pPr marL="12508992" algn="l" defTabSz="3127248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0.jpeg"/><Relationship Id="rId7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maciatotino.it/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maciatotino.it/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436367" y="-126134"/>
            <a:ext cx="43708856" cy="256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5" b="97455" l="5500" r="95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26110" y="2152124"/>
            <a:ext cx="12344809" cy="21142800"/>
          </a:xfrm>
          <a:prstGeom prst="rect">
            <a:avLst/>
          </a:prstGeom>
          <a:noFill/>
          <a:ln>
            <a:noFill/>
          </a:ln>
          <a:effectLst>
            <a:outerShdw dist="177800" dir="1320000" algn="tl" rotWithShape="0">
              <a:prstClr val="black">
                <a:alpha val="2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4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592E-6 7.43226E-7 L -0.43651 -0.432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8" y="-216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9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4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ltri\Totino\Offerte Autunno 2017\Originali Prodotti\benesse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400" r="6956" b="-400"/>
          <a:stretch/>
        </p:blipFill>
        <p:spPr bwMode="auto">
          <a:xfrm flipH="1">
            <a:off x="0" y="0"/>
            <a:ext cx="34610208" cy="259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73345" y="13943102"/>
            <a:ext cx="12601400" cy="6900237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8448913" y="11476525"/>
            <a:ext cx="12346303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- 30 %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610060" y="457453"/>
            <a:ext cx="15073588" cy="41014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Per il benessere </a:t>
            </a:r>
            <a:b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dell’intestino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5652413" y="24174160"/>
            <a:ext cx="8688442" cy="1362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8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55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xit" presetSubtype="2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ltri\Totino\Offerte Autunno 2017\Originali Prodotti\benesse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400" r="6956" b="-400"/>
          <a:stretch/>
        </p:blipFill>
        <p:spPr bwMode="auto">
          <a:xfrm flipH="1">
            <a:off x="0" y="0"/>
            <a:ext cx="34610208" cy="259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20591" y="8450477"/>
            <a:ext cx="13374235" cy="12079751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944081" y="17881616"/>
            <a:ext cx="14659437" cy="347048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0500" dirty="0">
                <a:solidFill>
                  <a:schemeClr val="bg1"/>
                </a:solidFill>
                <a:latin typeface="Arial Black" panose="020B0A04020102020204" pitchFamily="34" charset="0"/>
              </a:rPr>
              <a:t>   9,90 €  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358116" y="17865013"/>
            <a:ext cx="7300050" cy="157766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da </a:t>
            </a:r>
            <a:r>
              <a:rPr lang="it-IT" sz="82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13,50</a:t>
            </a:r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€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610060" y="457453"/>
            <a:ext cx="15073588" cy="41014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Per il benessere </a:t>
            </a:r>
            <a:b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dell’intestino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652413" y="24174160"/>
            <a:ext cx="8688442" cy="1362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8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55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5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ltri\Totino\Offerte Autunno 2017\Originali Prodotti\bimbi_autun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r="5178"/>
          <a:stretch/>
        </p:blipFill>
        <p:spPr bwMode="auto">
          <a:xfrm>
            <a:off x="1" y="0"/>
            <a:ext cx="34204275" cy="255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3412" y="15670626"/>
            <a:ext cx="10585177" cy="7532532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962" y="17613203"/>
            <a:ext cx="10585177" cy="7532532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6716919" y="19585890"/>
            <a:ext cx="12905752" cy="347048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0500" dirty="0">
                <a:solidFill>
                  <a:schemeClr val="bg1"/>
                </a:solidFill>
                <a:latin typeface="Arial Black" panose="020B0A04020102020204" pitchFamily="34" charset="0"/>
              </a:rPr>
              <a:t> 13,00 €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6763229" y="18576456"/>
            <a:ext cx="14591790" cy="157766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2 confezioni da </a:t>
            </a:r>
            <a:r>
              <a:rPr lang="it-IT" sz="82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18,00</a:t>
            </a:r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€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284015" y="2866687"/>
            <a:ext cx="27604263" cy="22086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Per la crescita dei tuoi bambini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-2929105" y="19067279"/>
            <a:ext cx="7739914" cy="12391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9453" y="243314"/>
            <a:ext cx="2149144" cy="3680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ltri\Totino\Offerte Autunno 2017\Originali Prodotti\bimbi_autun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r="5178"/>
          <a:stretch/>
        </p:blipFill>
        <p:spPr bwMode="auto">
          <a:xfrm>
            <a:off x="1" y="0"/>
            <a:ext cx="34204275" cy="255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9436" y="16200198"/>
            <a:ext cx="10369153" cy="6473372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986" y="18142780"/>
            <a:ext cx="10369153" cy="6473372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6716919" y="19585890"/>
            <a:ext cx="12905752" cy="347048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05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it-IT" sz="20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19,90 </a:t>
            </a:r>
            <a:r>
              <a:rPr lang="it-IT" sz="20500" dirty="0">
                <a:solidFill>
                  <a:schemeClr val="bg1"/>
                </a:solidFill>
                <a:latin typeface="Arial Black" panose="020B0A04020102020204" pitchFamily="34" charset="0"/>
              </a:rPr>
              <a:t>€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763229" y="18576456"/>
            <a:ext cx="14591790" cy="157766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2 confezioni da </a:t>
            </a:r>
            <a:r>
              <a:rPr lang="it-IT" sz="82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36,00</a:t>
            </a:r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€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284015" y="2866687"/>
            <a:ext cx="27604263" cy="22086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Per la crescita dei tuoi bambini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-2929105" y="19067279"/>
            <a:ext cx="7739914" cy="12391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9453" y="243314"/>
            <a:ext cx="2149144" cy="3680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ltri\Totino\Offerte Autunno 2017\Originali Prodotti\bimbi_autunn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r="5178"/>
          <a:stretch/>
        </p:blipFill>
        <p:spPr bwMode="auto">
          <a:xfrm>
            <a:off x="1" y="0"/>
            <a:ext cx="34204275" cy="255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673" y="16583380"/>
            <a:ext cx="10296914" cy="5707008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5223" y="18525958"/>
            <a:ext cx="10296914" cy="5707008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6986274" y="19492094"/>
            <a:ext cx="12905752" cy="347048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05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it-IT" sz="20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19,90 </a:t>
            </a:r>
            <a:r>
              <a:rPr lang="it-IT" sz="20500" dirty="0">
                <a:solidFill>
                  <a:schemeClr val="bg1"/>
                </a:solidFill>
                <a:latin typeface="Arial Black" panose="020B0A04020102020204" pitchFamily="34" charset="0"/>
              </a:rPr>
              <a:t>€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4677943" y="18150026"/>
            <a:ext cx="14591790" cy="157766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2 confezioni da </a:t>
            </a:r>
            <a:r>
              <a:rPr lang="it-IT" sz="82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36,00</a:t>
            </a:r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€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284015" y="2866687"/>
            <a:ext cx="27604263" cy="22086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Per la crescita dei tuoi bambini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-2929105" y="19067279"/>
            <a:ext cx="7739914" cy="12391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9453" y="243314"/>
            <a:ext cx="2149144" cy="3680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4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ltri\Totino\Offerte Autunno 2017\SlideFarmacia\vichy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66" y="1639007"/>
            <a:ext cx="26396783" cy="76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Altri\Totino\Offerte Autunno 2017\SlideFarmacia\vich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19" y="9217973"/>
            <a:ext cx="28257399" cy="1396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418397" y="22779137"/>
            <a:ext cx="26891375" cy="1793105"/>
          </a:xfrm>
          <a:prstGeom prst="rect">
            <a:avLst/>
          </a:prstGeom>
          <a:noFill/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9600" dirty="0"/>
              <a:t>Su tutti i prodotti delle linee NEOVADIOL e LIFTACTIV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9453" y="243314"/>
            <a:ext cx="2149144" cy="3680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2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-4597"/>
          <a:stretch/>
        </p:blipFill>
        <p:spPr bwMode="auto">
          <a:xfrm flipH="1">
            <a:off x="-3348135" y="1"/>
            <a:ext cx="39028335" cy="2690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748909" y="5809510"/>
            <a:ext cx="14149426" cy="22086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… tanti prodotti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715276" y="7724840"/>
            <a:ext cx="12703773" cy="757930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47200" b="1" dirty="0">
                <a:solidFill>
                  <a:schemeClr val="bg1"/>
                </a:solidFill>
                <a:latin typeface="Arial Black" panose="020B0A04020102020204" pitchFamily="34" charset="0"/>
              </a:rPr>
              <a:t>1+1</a:t>
            </a:r>
            <a:endParaRPr lang="it-IT" sz="3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 rot="16200000">
            <a:off x="15180032" y="10858363"/>
            <a:ext cx="3821149" cy="1993160"/>
          </a:xfrm>
          <a:prstGeom prst="rect">
            <a:avLst/>
          </a:prstGeom>
          <a:noFill/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0900" b="1" dirty="0">
                <a:solidFill>
                  <a:srgbClr val="FF0000"/>
                </a:solidFill>
              </a:rPr>
              <a:t>gratis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25709" y="23830892"/>
            <a:ext cx="10354348" cy="1577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82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9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42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Scale>
                                      <p:cBhvr>
                                        <p:cTn id="44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2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5400000">
                                      <p:cBhvr>
                                        <p:cTn id="4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3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300"/>
                            </p:stCondLst>
                            <p:childTnLst>
                              <p:par>
                                <p:cTn id="51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4" grpId="0"/>
      <p:bldP spid="4" grpId="1"/>
      <p:bldP spid="4" grpId="2"/>
      <p:bldP spid="4" grpId="3"/>
      <p:bldP spid="4" grpId="4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-4597"/>
          <a:stretch/>
        </p:blipFill>
        <p:spPr bwMode="auto">
          <a:xfrm flipH="1">
            <a:off x="-3348135" y="1"/>
            <a:ext cx="39028335" cy="2690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0737" y="5266188"/>
            <a:ext cx="8648880" cy="8052394"/>
          </a:xfrm>
          <a:prstGeom prst="rect">
            <a:avLst/>
          </a:prstGeom>
          <a:noFill/>
          <a:effectLst>
            <a:outerShdw blurRad="139700" dist="177800" dir="16560000" sx="55000" sy="55000" kx="-1200000" algn="bl" rotWithShape="0">
              <a:prstClr val="black">
                <a:alpha val="67000"/>
              </a:prstClr>
            </a:outerShdw>
            <a:reflection blurRad="6350" stA="52000" endA="300" endPos="35000" dir="5400000" sy="-100000" algn="bl" rotWithShape="0"/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09099" y="7681907"/>
            <a:ext cx="8648880" cy="8052394"/>
          </a:xfrm>
          <a:prstGeom prst="rect">
            <a:avLst/>
          </a:prstGeom>
          <a:noFill/>
          <a:effectLst>
            <a:outerShdw blurRad="139700" dist="177800" dir="16560000" sx="55000" sy="55000" kx="-1200000" algn="bl" rotWithShape="0">
              <a:prstClr val="black">
                <a:alpha val="67000"/>
              </a:prstClr>
            </a:outerShdw>
            <a:reflection blurRad="6350" stA="52000" endA="300" endPos="35000" dir="5400000" sy="-100000" algn="bl" rotWithShape="0"/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283036" y="15755688"/>
            <a:ext cx="21192636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100000">
              <a:rot lat="20400000" lon="1200000" rev="204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 1 è gratis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463691" y="4350660"/>
            <a:ext cx="24247959" cy="19931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400000">
              <a:rot lat="20400000" lon="1200000" rev="204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0900" dirty="0">
                <a:solidFill>
                  <a:schemeClr val="bg1"/>
                </a:solidFill>
                <a:latin typeface="Arial Black" panose="020B0A04020102020204" pitchFamily="34" charset="0"/>
              </a:rPr>
              <a:t>Per ogni confezione acquistata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25709" y="23830892"/>
            <a:ext cx="10354348" cy="1577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82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2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-4597"/>
          <a:stretch/>
        </p:blipFill>
        <p:spPr bwMode="auto">
          <a:xfrm flipH="1">
            <a:off x="-3348135" y="1"/>
            <a:ext cx="39028335" cy="2690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348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8577" y="3913573"/>
            <a:ext cx="8520181" cy="132833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45203" y="8814786"/>
            <a:ext cx="8202392" cy="80523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725709" y="23830892"/>
            <a:ext cx="10354348" cy="1577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82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283036" y="15755688"/>
            <a:ext cx="21192636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100000">
              <a:rot lat="20400000" lon="1200000" rev="204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 1 è gratis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463691" y="4350660"/>
            <a:ext cx="24247959" cy="19931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400000">
              <a:rot lat="20400000" lon="1200000" rev="204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0900" dirty="0">
                <a:solidFill>
                  <a:schemeClr val="bg1"/>
                </a:solidFill>
                <a:latin typeface="Arial Black" panose="020B0A04020102020204" pitchFamily="34" charset="0"/>
              </a:rPr>
              <a:t>Per ogni confezione acquistata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2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4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98" tmFilter="0, 0; 0.125,0.2665; 0.25,0.4; 0.375,0.465; 0.5,0.5;  0.625,0.535; 0.75,0.6; 0.875,0.7335; 1,1">
                                          <p:stCondLst>
                                            <p:cond delay="5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99" tmFilter="0, 0; 0.125,0.2665; 0.25,0.4; 0.375,0.465; 0.5,0.5;  0.625,0.535; 0.75,0.6; 0.875,0.7335; 1,1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8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5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49" decel="50000">
                                          <p:stCondLst>
                                            <p:cond delay="6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1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49" decel="50000">
                                          <p:stCondLst>
                                            <p:cond delay="12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4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49" decel="50000">
                                          <p:stCondLst>
                                            <p:cond delay="15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6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49" decel="50000">
                                          <p:stCondLst>
                                            <p:cond delay="16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42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-4597"/>
          <a:stretch/>
        </p:blipFill>
        <p:spPr bwMode="auto">
          <a:xfrm flipH="1">
            <a:off x="-3348135" y="1"/>
            <a:ext cx="39028335" cy="2690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7201" y="5803024"/>
            <a:ext cx="10631271" cy="7704715"/>
          </a:xfrm>
          <a:prstGeom prst="rect">
            <a:avLst/>
          </a:prstGeom>
          <a:noFill/>
          <a:effectLst>
            <a:outerShdw blurRad="139700" dist="177800" dir="16560000" sx="55000" sy="55000" kx="-1200000" algn="bl" rotWithShape="0">
              <a:prstClr val="black">
                <a:alpha val="67000"/>
              </a:prstClr>
            </a:outerShdw>
            <a:reflection blurRad="6350" stA="52000" endA="300" endPos="35000" dir="5400000" sy="-100000" algn="bl" rotWithShape="0"/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35563" y="8218742"/>
            <a:ext cx="10631271" cy="7704715"/>
          </a:xfrm>
          <a:prstGeom prst="rect">
            <a:avLst/>
          </a:prstGeom>
          <a:noFill/>
          <a:effectLst>
            <a:outerShdw blurRad="139700" dist="177800" dir="16560000" sx="55000" sy="55000" kx="-1200000" algn="bl" rotWithShape="0">
              <a:prstClr val="black">
                <a:alpha val="67000"/>
              </a:prstClr>
            </a:outerShdw>
            <a:reflection blurRad="6350" stA="52000" endA="300" endPos="35000" dir="5400000" sy="-100000" algn="bl" rotWithShape="0"/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725709" y="23830892"/>
            <a:ext cx="10354348" cy="1577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82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283036" y="15755688"/>
            <a:ext cx="21192636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100000">
              <a:rot lat="20400000" lon="1200000" rev="204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 1 è gratis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463691" y="4350660"/>
            <a:ext cx="24247959" cy="19931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400000">
              <a:rot lat="20400000" lon="1200000" rev="204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0900" dirty="0">
                <a:solidFill>
                  <a:schemeClr val="bg1"/>
                </a:solidFill>
                <a:latin typeface="Arial Black" panose="020B0A04020102020204" pitchFamily="34" charset="0"/>
              </a:rPr>
              <a:t>Per ogni confezione acquistata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87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64" tmFilter="0, 0; 0.125,0.2665; 0.25,0.4; 0.375,0.465; 0.5,0.5;  0.625,0.535; 0.75,0.6; 0.875,0.7335; 1,1">
                                          <p:stCondLst>
                                            <p:cond delay="7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82" tmFilter="0, 0; 0.125,0.2665; 0.25,0.4; 0.375,0.465; 0.5,0.5;  0.625,0.535; 0.75,0.6; 0.875,0.7335; 1,1">
                                          <p:stCondLst>
                                            <p:cond delay="1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9" tmFilter="0, 0; 0.125,0.2665; 0.25,0.4; 0.375,0.465; 0.5,0.5;  0.625,0.535; 0.75,0.6; 0.875,0.7335; 1,1">
                                          <p:stCondLst>
                                            <p:cond delay="1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30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91" decel="50000">
                                          <p:stCondLst>
                                            <p:cond delay="77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0">
                                          <p:stCondLst>
                                            <p:cond delay="15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91" decel="50000">
                                          <p:stCondLst>
                                            <p:cond delay="153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0">
                                          <p:stCondLst>
                                            <p:cond delay="18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91" decel="50000">
                                          <p:stCondLst>
                                            <p:cond delay="191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30">
                                          <p:stCondLst>
                                            <p:cond delay="2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91" decel="50000">
                                          <p:stCondLst>
                                            <p:cond delay="21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Altri\Totino\Offerte Autunno 2017\SlideFarmacia\faceboo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242" y="14552526"/>
            <a:ext cx="5105183" cy="44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Altri\Totino\Offerte Autunno 2017\SlideFarmacia\webMond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8641" y="9190949"/>
            <a:ext cx="6075077" cy="686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263804" y="2083713"/>
            <a:ext cx="7367376" cy="1362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6800" b="1" dirty="0">
                <a:latin typeface="Arial" panose="020B0604020202020204" pitchFamily="34" charset="0"/>
                <a:cs typeface="Arial" panose="020B0604020202020204" pitchFamily="34" charset="0"/>
              </a:rPr>
              <a:t>Benvenuto nella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822990" y="2714702"/>
            <a:ext cx="20108044" cy="3162711"/>
          </a:xfrm>
          <a:prstGeom prst="rect">
            <a:avLst/>
          </a:prstGeom>
          <a:noFill/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8500" dirty="0">
                <a:solidFill>
                  <a:srgbClr val="00B050"/>
                </a:solidFill>
                <a:latin typeface="Eras Bold ITC" panose="020B0907030504020204" pitchFamily="34" charset="0"/>
              </a:rPr>
              <a:t>Farmacia </a:t>
            </a:r>
            <a:r>
              <a:rPr lang="it-IT" sz="18500" dirty="0" err="1">
                <a:solidFill>
                  <a:srgbClr val="00B050"/>
                </a:solidFill>
                <a:latin typeface="Eras Bold ITC" panose="020B0907030504020204" pitchFamily="34" charset="0"/>
              </a:rPr>
              <a:t>Totino</a:t>
            </a:r>
            <a:endParaRPr lang="it-IT" sz="18500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092346" y="5632616"/>
            <a:ext cx="21279039" cy="22239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312725" tIns="156362" rIns="312725" bIns="156362" rtlCol="0">
            <a:spAutoFit/>
          </a:bodyPr>
          <a:lstStyle/>
          <a:p>
            <a:pPr algn="ctr"/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Esperienza, cortesia e convenienza</a:t>
            </a:r>
            <a:b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 la tua salute e il tuo benessere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904909" y="10400676"/>
            <a:ext cx="9427235" cy="126988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Seguici anche sul WEB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314860" y="12474835"/>
            <a:ext cx="8865543" cy="126988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www.farmaciatotino.it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2248133" y="15368008"/>
            <a:ext cx="13948665" cy="126988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www.facebook.it/farmaciatotinosnc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822991" y="20297335"/>
            <a:ext cx="25477539" cy="22239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312725" tIns="156362" rIns="312725" bIns="156362" rtlCol="0">
            <a:spAutoFit/>
          </a:bodyPr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Le offerte del momento aggiornate, i nostri servizi e i nostri</a:t>
            </a:r>
            <a:b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reparti, il blog con i nostri consigli….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5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b="-4597"/>
          <a:stretch/>
        </p:blipFill>
        <p:spPr bwMode="auto">
          <a:xfrm flipH="1">
            <a:off x="-3348135" y="1"/>
            <a:ext cx="39028335" cy="2690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1167" y="7162904"/>
            <a:ext cx="9463359" cy="6406261"/>
          </a:xfrm>
          <a:prstGeom prst="rect">
            <a:avLst/>
          </a:prstGeom>
          <a:noFill/>
          <a:effectLst>
            <a:outerShdw blurRad="139700" dist="177800" dir="16560000" sx="55000" sy="55000" kx="-1200000" algn="bl" rotWithShape="0">
              <a:prstClr val="black">
                <a:alpha val="67000"/>
              </a:prstClr>
            </a:outerShdw>
            <a:reflection blurRad="6350" stA="52000" endA="300" endPos="35000" dir="5400000" sy="-100000" algn="bl" rotWithShape="0"/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67371" y="9517043"/>
            <a:ext cx="9463359" cy="6406261"/>
          </a:xfrm>
          <a:prstGeom prst="rect">
            <a:avLst/>
          </a:prstGeom>
          <a:noFill/>
          <a:effectLst>
            <a:outerShdw blurRad="139700" dist="177800" dir="16560000" sx="55000" sy="55000" kx="-1200000" algn="bl" rotWithShape="0">
              <a:prstClr val="black">
                <a:alpha val="67000"/>
              </a:prstClr>
            </a:outerShdw>
            <a:reflection blurRad="6350" stA="52000" endA="300" endPos="35000" dir="5400000" sy="-100000" algn="bl" rotWithShape="0"/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725709" y="23830892"/>
            <a:ext cx="10354348" cy="1577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82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283036" y="15755688"/>
            <a:ext cx="21192636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100000">
              <a:rot lat="20400000" lon="1200000" rev="204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 1 è gratis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463691" y="4350660"/>
            <a:ext cx="24247959" cy="19931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400000">
              <a:rot lat="20400000" lon="1200000" rev="20400000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0900" dirty="0">
                <a:solidFill>
                  <a:schemeClr val="bg1"/>
                </a:solidFill>
                <a:latin typeface="Arial Black" panose="020B0A04020102020204" pitchFamily="34" charset="0"/>
              </a:rPr>
              <a:t>Per ogni confezione acquistata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7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ltri\Totino\Offerte Autunno 2017\Originali Prodotti\maldischie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/>
          <a:stretch/>
        </p:blipFill>
        <p:spPr bwMode="auto">
          <a:xfrm>
            <a:off x="1" y="1"/>
            <a:ext cx="34340853" cy="2566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8621867" y="263830"/>
            <a:ext cx="13688017" cy="22086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… antidolorifici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8597" y="10015468"/>
            <a:ext cx="15090315" cy="12735703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1964547" y="9454907"/>
            <a:ext cx="7607827" cy="179310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9600" dirty="0">
                <a:solidFill>
                  <a:schemeClr val="bg1"/>
                </a:solidFill>
                <a:latin typeface="Arial Black" panose="020B0A04020102020204" pitchFamily="34" charset="0"/>
              </a:rPr>
              <a:t> da </a:t>
            </a:r>
            <a:r>
              <a:rPr lang="it-IT" sz="96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8,90</a:t>
            </a:r>
            <a:r>
              <a:rPr lang="it-IT" sz="9600" dirty="0">
                <a:solidFill>
                  <a:schemeClr val="bg1"/>
                </a:solidFill>
                <a:latin typeface="Arial Black" panose="020B0A04020102020204" pitchFamily="34" charset="0"/>
              </a:rPr>
              <a:t> €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4677950" y="17625153"/>
            <a:ext cx="14691497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 6,90 €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25709" y="23830892"/>
            <a:ext cx="10354348" cy="1577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82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9453" y="243314"/>
            <a:ext cx="2149144" cy="3680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678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  <p:bldP spid="7" grpId="0" animBg="1"/>
      <p:bldP spid="7" grpId="1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ltri\Totino\Offerte Autunno 2017\Originali Prodotti\maldischie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/>
          <a:stretch/>
        </p:blipFill>
        <p:spPr bwMode="auto">
          <a:xfrm>
            <a:off x="1" y="1"/>
            <a:ext cx="34340853" cy="2566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8621867" y="263830"/>
            <a:ext cx="13688017" cy="22086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… antidolorifici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8597" y="11979468"/>
            <a:ext cx="15090315" cy="8807703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1930838" y="9642185"/>
            <a:ext cx="7607827" cy="179310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9600" dirty="0">
                <a:solidFill>
                  <a:schemeClr val="bg1"/>
                </a:solidFill>
                <a:latin typeface="Arial Black" panose="020B0A04020102020204" pitchFamily="34" charset="0"/>
              </a:rPr>
              <a:t> da </a:t>
            </a:r>
            <a:r>
              <a:rPr lang="it-IT" sz="96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5,50</a:t>
            </a:r>
            <a:r>
              <a:rPr lang="it-IT" sz="9600" dirty="0">
                <a:solidFill>
                  <a:schemeClr val="bg1"/>
                </a:solidFill>
                <a:latin typeface="Arial Black" panose="020B0A04020102020204" pitchFamily="34" charset="0"/>
              </a:rPr>
              <a:t> €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4677950" y="18347909"/>
            <a:ext cx="14691497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 4,40 €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25709" y="23830892"/>
            <a:ext cx="10354348" cy="1577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82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7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ltri\Totino\Offerte Autunno 2017\Originali Prodotti\maldischie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/>
          <a:stretch/>
        </p:blipFill>
        <p:spPr bwMode="auto">
          <a:xfrm>
            <a:off x="1" y="1"/>
            <a:ext cx="34340853" cy="2566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8621867" y="263830"/>
            <a:ext cx="13688017" cy="22086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… antidolorifici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892" y="9797563"/>
            <a:ext cx="11688931" cy="12155272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6300938" y="17894231"/>
            <a:ext cx="14691497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10,90 €</a:t>
            </a:r>
            <a:endParaRPr lang="it-IT" sz="27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18361" y="3719929"/>
            <a:ext cx="11402085" cy="12155272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9859815" y="3898754"/>
            <a:ext cx="12576431" cy="157766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8 cerotti da </a:t>
            </a:r>
            <a:r>
              <a:rPr lang="it-IT" sz="82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22,90</a:t>
            </a:r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€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7172281" y="14222053"/>
            <a:ext cx="14691497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16,90 €</a:t>
            </a:r>
            <a:endParaRPr lang="it-IT" sz="27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926680" y="8937126"/>
            <a:ext cx="11874316" cy="157766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4 cerotti da </a:t>
            </a:r>
            <a:r>
              <a:rPr lang="it-IT" sz="82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14,88</a:t>
            </a:r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€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25709" y="23830892"/>
            <a:ext cx="10354348" cy="1577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82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7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ltri\Totino\Offerte Autunno 2017\Originali Prodotti\maldischie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/>
          <a:stretch/>
        </p:blipFill>
        <p:spPr bwMode="auto">
          <a:xfrm>
            <a:off x="1" y="1"/>
            <a:ext cx="34340853" cy="2566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8621867" y="263830"/>
            <a:ext cx="13688017" cy="22086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… antidolorifici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4025" y="6876671"/>
            <a:ext cx="11662798" cy="17997056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1930828" y="10517959"/>
            <a:ext cx="8428564" cy="179310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9600" dirty="0">
                <a:solidFill>
                  <a:schemeClr val="bg1"/>
                </a:solidFill>
                <a:latin typeface="Arial Black" panose="020B0A04020102020204" pitchFamily="34" charset="0"/>
              </a:rPr>
              <a:t> da </a:t>
            </a:r>
            <a:r>
              <a:rPr lang="it-IT" sz="96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14,90</a:t>
            </a:r>
            <a:r>
              <a:rPr lang="it-IT" sz="9600" dirty="0">
                <a:solidFill>
                  <a:schemeClr val="bg1"/>
                </a:solidFill>
                <a:latin typeface="Arial Black" panose="020B0A04020102020204" pitchFamily="34" charset="0"/>
              </a:rPr>
              <a:t> €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953458" y="13164805"/>
            <a:ext cx="14691497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 9,90 €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25709" y="23830892"/>
            <a:ext cx="10354348" cy="1577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82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7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ltri\Totino\Offerte Autunno 2017\Originali Prodotti\armolipid cuo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r="194"/>
          <a:stretch/>
        </p:blipFill>
        <p:spPr bwMode="auto">
          <a:xfrm>
            <a:off x="-2" y="-25612"/>
            <a:ext cx="34204279" cy="255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273987" y="17044461"/>
            <a:ext cx="25879816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 una è gratis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77097" y="3944191"/>
            <a:ext cx="17273597" cy="13947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3405353" y="16429152"/>
            <a:ext cx="18401872" cy="157766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Per ogni confezione acquistata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380512" y="188023"/>
            <a:ext cx="10354348" cy="1577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82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72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Altri\Totino\Offerte Autunno 2017\Originali Prodotti\armolipid cuo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r="194"/>
          <a:stretch/>
        </p:blipFill>
        <p:spPr bwMode="auto">
          <a:xfrm>
            <a:off x="-2" y="-25612"/>
            <a:ext cx="34204279" cy="255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590" l="6397" r="89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1270" y="1659884"/>
            <a:ext cx="15666417" cy="1622695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005466" y="16169390"/>
            <a:ext cx="17035087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 14,90 €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4804608" y="15099938"/>
            <a:ext cx="7300050" cy="157766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da </a:t>
            </a:r>
            <a:r>
              <a:rPr lang="it-IT" sz="82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22,50</a:t>
            </a:r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€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380512" y="188023"/>
            <a:ext cx="10354348" cy="157766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82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79759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Altri\Totino\Offerte Autunno 2017\Originali Prodotti\sholl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231">
            <a:off x="1430598" y="5151361"/>
            <a:ext cx="25958153" cy="174892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D:\Altri\Totino\Offerte Autunno 2017\Originali Prodotti\sholl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2154">
            <a:off x="2658145" y="5185223"/>
            <a:ext cx="30483879" cy="206648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Altri\Totino\Offerte Autunno 2017\Originali Prodotti\shol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246">
            <a:off x="1522640" y="2502635"/>
            <a:ext cx="31458484" cy="21195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Altri\Totino\Offerte Autunno 2017\Originali Prodotti\sholl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471">
            <a:off x="2307307" y="5295148"/>
            <a:ext cx="27519576" cy="185412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Altri\Totino\Offerte Autunno 2017\SlideFarmacia\shol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0212" y="703169"/>
            <a:ext cx="13788598" cy="7527034"/>
          </a:xfrm>
          <a:prstGeom prst="rect">
            <a:avLst/>
          </a:prstGeom>
          <a:noFill/>
          <a:effectLst>
            <a:outerShdw blurRad="152400" dist="241300" dir="3300000" algn="tl" rotWithShape="0">
              <a:prstClr val="black">
                <a:alpha val="33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-547414" y="17613193"/>
            <a:ext cx="16057256" cy="536331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32800" dirty="0">
                <a:solidFill>
                  <a:schemeClr val="bg1"/>
                </a:solidFill>
                <a:latin typeface="Arial Black" panose="020B0A04020102020204" pitchFamily="34" charset="0"/>
              </a:rPr>
              <a:t> - 50% </a:t>
            </a:r>
          </a:p>
        </p:txBody>
      </p:sp>
      <p:sp>
        <p:nvSpPr>
          <p:cNvPr id="4" name="CasellaDiTesto 3"/>
          <p:cNvSpPr txBox="1"/>
          <p:nvPr/>
        </p:nvSpPr>
        <p:spPr>
          <a:xfrm rot="685177">
            <a:off x="18389072" y="21877068"/>
            <a:ext cx="8816747" cy="2223993"/>
          </a:xfrm>
          <a:prstGeom prst="rect">
            <a:avLst/>
          </a:prstGeom>
          <a:noFill/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b="1" dirty="0" smtClean="0"/>
              <a:t>Ad eccezione dei modelli</a:t>
            </a:r>
            <a:br>
              <a:rPr lang="it-IT" b="1" dirty="0" smtClean="0"/>
            </a:br>
            <a:r>
              <a:rPr lang="it-IT" b="1" dirty="0" smtClean="0"/>
              <a:t>PESCURA e CLOGS</a:t>
            </a:r>
            <a:endParaRPr lang="it-IT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91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0"/>
                            </p:stCondLst>
                            <p:childTnLst>
                              <p:par>
                                <p:cTn id="4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3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300"/>
                            </p:stCondLst>
                            <p:childTnLst>
                              <p:par>
                                <p:cTn id="48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3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2601E-6 L -0.22517 0.4087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7" y="2043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6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5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Altri\Totino\Offerte Autunno 2017\Originali Prodotti\sorris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/>
          <a:stretch/>
        </p:blipFill>
        <p:spPr bwMode="auto">
          <a:xfrm>
            <a:off x="-2" y="-3327"/>
            <a:ext cx="34277019" cy="2556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8640" y="9014671"/>
            <a:ext cx="11721621" cy="14709573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909449" y="13235789"/>
            <a:ext cx="12363552" cy="154688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 ciascun prodotto</a:t>
            </a:r>
            <a:endParaRPr lang="it-IT" sz="8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445695" y="15631394"/>
            <a:ext cx="14691497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it-IT" sz="27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3,90 </a:t>
            </a:r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€ </a:t>
            </a:r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29456124" y="19832217"/>
            <a:ext cx="7739914" cy="12391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6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Altri\Totino\Offerte Autunno 2017\Originali Prodotti\sorris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2"/>
          <a:stretch/>
        </p:blipFill>
        <p:spPr bwMode="auto">
          <a:xfrm>
            <a:off x="-2" y="-3327"/>
            <a:ext cx="34277019" cy="2556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8350" y="6632859"/>
            <a:ext cx="5704916" cy="17997056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1176340" y="17076377"/>
            <a:ext cx="14691497" cy="453231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7400" dirty="0">
                <a:solidFill>
                  <a:schemeClr val="bg1"/>
                </a:solidFill>
                <a:latin typeface="Arial Black" panose="020B0A04020102020204" pitchFamily="34" charset="0"/>
              </a:rPr>
              <a:t> 2,99 € </a:t>
            </a:r>
          </a:p>
        </p:txBody>
      </p:sp>
      <p:sp>
        <p:nvSpPr>
          <p:cNvPr id="7" name="CasellaDiTesto 6"/>
          <p:cNvSpPr txBox="1"/>
          <p:nvPr/>
        </p:nvSpPr>
        <p:spPr>
          <a:xfrm rot="16200000">
            <a:off x="29456124" y="19832217"/>
            <a:ext cx="7739914" cy="12391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53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ltri\Totino\Offerte Autunno 2017\autunno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7"/>
          <a:stretch/>
        </p:blipFill>
        <p:spPr bwMode="auto">
          <a:xfrm>
            <a:off x="1" y="-157465"/>
            <a:ext cx="34204275" cy="2572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296315" y="10293797"/>
            <a:ext cx="19600149" cy="22086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E’ARRIVATO</a:t>
            </a:r>
            <a:r>
              <a:rPr lang="it-IT" sz="9600" b="1" dirty="0">
                <a:solidFill>
                  <a:schemeClr val="bg1"/>
                </a:solidFill>
                <a:latin typeface="Arial Black" panose="020B0A04020102020204" pitchFamily="34" charset="0"/>
              </a:rPr>
              <a:t> L’AUTUNNO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71487" y="13050171"/>
            <a:ext cx="29909958" cy="179310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9600" b="1" spc="-51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Metti nel cassetto un prodotto per proteggere la tua gola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061880" y="243313"/>
            <a:ext cx="8688442" cy="1362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8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55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2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173102" y="10902865"/>
            <a:ext cx="17756439" cy="3670542"/>
          </a:xfrm>
          <a:prstGeom prst="rect">
            <a:avLst/>
          </a:prstGeom>
          <a:noFill/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0900" b="1" dirty="0">
                <a:effectLst/>
                <a:latin typeface="Arial Black" panose="020B0A04020102020204" pitchFamily="34" charset="0"/>
                <a:hlinkClick r:id="rId3"/>
              </a:rPr>
              <a:t>www.farmaciatotino.it</a:t>
            </a:r>
            <a:endParaRPr lang="it-IT" sz="10900" b="1" dirty="0">
              <a:effectLst/>
              <a:latin typeface="Arial Black" panose="020B0A04020102020204" pitchFamily="34" charset="0"/>
            </a:endParaRPr>
          </a:p>
          <a:p>
            <a:endParaRPr lang="it-IT" sz="10900" b="1" dirty="0">
              <a:effectLst/>
              <a:latin typeface="Arial Black" panose="020B0A040201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027947" y="10610632"/>
            <a:ext cx="8329371" cy="4932426"/>
          </a:xfrm>
          <a:prstGeom prst="rect">
            <a:avLst/>
          </a:prstGeom>
          <a:noFill/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5000" b="1" dirty="0">
                <a:effectLst/>
                <a:latin typeface="Arial Black" panose="020B0A04020102020204" pitchFamily="34" charset="0"/>
              </a:rPr>
              <a:t>/offerte</a:t>
            </a:r>
          </a:p>
          <a:p>
            <a:endParaRPr lang="it-IT" sz="15000" b="1" dirty="0">
              <a:effectLst/>
              <a:latin typeface="Arial Black" panose="020B0A040201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61202" y="11708106"/>
            <a:ext cx="5273322" cy="742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0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1387E-6 L 1.11111E-6 -0.40832 " pathEditMode="fixed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41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 1.21387E-6 L -0.0035 -0.40832 " pathEditMode="fixed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174539" y="445568"/>
            <a:ext cx="17756439" cy="3670542"/>
          </a:xfrm>
          <a:prstGeom prst="rect">
            <a:avLst/>
          </a:prstGeom>
          <a:noFill/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0900" b="1" dirty="0">
                <a:effectLst/>
                <a:latin typeface="Arial Black" panose="020B0A04020102020204" pitchFamily="34" charset="0"/>
                <a:hlinkClick r:id="rId3"/>
              </a:rPr>
              <a:t>www.farmaciatotino.it</a:t>
            </a:r>
            <a:endParaRPr lang="it-IT" sz="10900" b="1" dirty="0">
              <a:effectLst/>
              <a:latin typeface="Arial Black" panose="020B0A04020102020204" pitchFamily="34" charset="0"/>
            </a:endParaRPr>
          </a:p>
          <a:p>
            <a:endParaRPr lang="it-IT" sz="10900" b="1" dirty="0">
              <a:effectLst/>
              <a:latin typeface="Arial Black" panose="020B0A040201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3027289" y="166338"/>
            <a:ext cx="8329371" cy="4932426"/>
          </a:xfrm>
          <a:prstGeom prst="rect">
            <a:avLst/>
          </a:prstGeom>
          <a:noFill/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5000" b="1" dirty="0">
                <a:effectLst/>
                <a:latin typeface="Arial Black" panose="020B0A04020102020204" pitchFamily="34" charset="0"/>
              </a:rPr>
              <a:t>/offerte</a:t>
            </a:r>
          </a:p>
          <a:p>
            <a:endParaRPr lang="it-IT" sz="15000" b="1" dirty="0">
              <a:effectLst/>
              <a:latin typeface="Arial Black" panose="020B0A040201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067276" y="9261055"/>
            <a:ext cx="23210175" cy="3670542"/>
          </a:xfrm>
          <a:prstGeom prst="rect">
            <a:avLst/>
          </a:prstGeom>
          <a:noFill/>
        </p:spPr>
        <p:txBody>
          <a:bodyPr wrap="none" lIns="312725" tIns="156362" rIns="312725" bIns="156362" rtlCol="0">
            <a:spAutoFit/>
          </a:bodyPr>
          <a:lstStyle/>
          <a:p>
            <a:pPr algn="ctr"/>
            <a:r>
              <a:rPr lang="it-IT" sz="10900" b="1" dirty="0">
                <a:effectLst/>
              </a:rPr>
              <a:t>Trovi tutte le nostre offerte aggiornate </a:t>
            </a:r>
            <a:br>
              <a:rPr lang="it-IT" sz="10900" b="1" dirty="0">
                <a:effectLst/>
              </a:rPr>
            </a:br>
            <a:r>
              <a:rPr lang="it-IT" sz="10900" b="1" dirty="0">
                <a:effectLst/>
              </a:rPr>
              <a:t>anche nel nostro sito internet.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92087" y="14929064"/>
            <a:ext cx="5273322" cy="742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3"/>
            <a:ext cx="3327241" cy="569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1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ltri\Totino\Offerte Autunno 2017\autunno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7"/>
          <a:stretch/>
        </p:blipFill>
        <p:spPr bwMode="auto">
          <a:xfrm>
            <a:off x="1" y="-157465"/>
            <a:ext cx="34204275" cy="2572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Altri\Totino\Offerte Autunno 2017\SlideFarmacia\borocilli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293" y="5796981"/>
            <a:ext cx="13790918" cy="15769752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557211" y="10390892"/>
            <a:ext cx="8560010" cy="19931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0900" dirty="0">
                <a:solidFill>
                  <a:schemeClr val="bg1"/>
                </a:solidFill>
                <a:latin typeface="Arial Black" panose="020B0A04020102020204" pitchFamily="34" charset="0"/>
              </a:rPr>
              <a:t> da </a:t>
            </a:r>
            <a:r>
              <a:rPr lang="it-IT" sz="109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8,60</a:t>
            </a:r>
            <a:r>
              <a:rPr lang="it-IT" sz="10900" dirty="0">
                <a:solidFill>
                  <a:schemeClr val="bg1"/>
                </a:solidFill>
                <a:latin typeface="Arial Black" panose="020B0A04020102020204" pitchFamily="34" charset="0"/>
              </a:rPr>
              <a:t> €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295602" y="13026351"/>
            <a:ext cx="14789280" cy="494781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30100" dirty="0">
                <a:solidFill>
                  <a:schemeClr val="bg1"/>
                </a:solidFill>
                <a:latin typeface="Arial Black" panose="020B0A04020102020204" pitchFamily="34" charset="0"/>
              </a:rPr>
              <a:t> 6,00 €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5061880" y="243313"/>
            <a:ext cx="8688442" cy="1362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8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55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2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ltri\Totino\Offerte Autunno 2017\autunno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7"/>
          <a:stretch/>
        </p:blipFill>
        <p:spPr bwMode="auto">
          <a:xfrm>
            <a:off x="1" y="-157465"/>
            <a:ext cx="34204275" cy="2572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2665" y="5652965"/>
            <a:ext cx="14236768" cy="17137904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557211" y="10390892"/>
            <a:ext cx="8560010" cy="19931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0900" dirty="0">
                <a:solidFill>
                  <a:schemeClr val="bg1"/>
                </a:solidFill>
                <a:latin typeface="Arial Black" panose="020B0A04020102020204" pitchFamily="34" charset="0"/>
              </a:rPr>
              <a:t> da </a:t>
            </a:r>
            <a:r>
              <a:rPr lang="it-IT" sz="109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7,90 </a:t>
            </a:r>
            <a:r>
              <a:rPr lang="it-IT" sz="10900" dirty="0">
                <a:solidFill>
                  <a:schemeClr val="bg1"/>
                </a:solidFill>
                <a:latin typeface="Arial Black" panose="020B0A04020102020204" pitchFamily="34" charset="0"/>
              </a:rPr>
              <a:t>€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295602" y="13026351"/>
            <a:ext cx="14789280" cy="494781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30100" dirty="0">
                <a:solidFill>
                  <a:schemeClr val="bg1"/>
                </a:solidFill>
                <a:latin typeface="Arial Black" panose="020B0A04020102020204" pitchFamily="34" charset="0"/>
              </a:rPr>
              <a:t> 6,40 €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5061880" y="243313"/>
            <a:ext cx="8688442" cy="1362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8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55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2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8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3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ltri\Totino\Offerte Autunno 2017\autunno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7"/>
          <a:stretch/>
        </p:blipFill>
        <p:spPr bwMode="auto">
          <a:xfrm>
            <a:off x="1" y="-157465"/>
            <a:ext cx="34204275" cy="2572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8597" y="6013003"/>
            <a:ext cx="15359680" cy="17026053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557220" y="10390892"/>
            <a:ext cx="9492958" cy="19931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0900" dirty="0">
                <a:solidFill>
                  <a:schemeClr val="bg1"/>
                </a:solidFill>
                <a:latin typeface="Arial Black" panose="020B0A04020102020204" pitchFamily="34" charset="0"/>
              </a:rPr>
              <a:t> da </a:t>
            </a:r>
            <a:r>
              <a:rPr lang="it-IT" sz="10900" strike="sngStrike" dirty="0">
                <a:solidFill>
                  <a:schemeClr val="bg1"/>
                </a:solidFill>
                <a:latin typeface="Arial Black" panose="020B0A04020102020204" pitchFamily="34" charset="0"/>
              </a:rPr>
              <a:t>11,20 </a:t>
            </a:r>
            <a:r>
              <a:rPr lang="it-IT" sz="10900" dirty="0">
                <a:solidFill>
                  <a:schemeClr val="bg1"/>
                </a:solidFill>
                <a:latin typeface="Arial Black" panose="020B0A04020102020204" pitchFamily="34" charset="0"/>
              </a:rPr>
              <a:t>€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6295602" y="13026351"/>
            <a:ext cx="14789280" cy="494781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30100" dirty="0">
                <a:solidFill>
                  <a:schemeClr val="bg1"/>
                </a:solidFill>
                <a:latin typeface="Arial Black" panose="020B0A04020102020204" pitchFamily="34" charset="0"/>
              </a:rPr>
              <a:t> 7,40 €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5061880" y="243313"/>
            <a:ext cx="8688442" cy="1362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8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55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2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0">
        <p:cut/>
      </p:transition>
    </mc:Choice>
    <mc:Fallback xmlns="">
      <p:transition advClick="0" advTm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ltri\Totino\Offerte Autunno 2017\Originali Prodotti\benesse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400" r="6956" b="-400"/>
          <a:stretch/>
        </p:blipFill>
        <p:spPr bwMode="auto">
          <a:xfrm flipH="1">
            <a:off x="0" y="0"/>
            <a:ext cx="34610208" cy="259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610060" y="457453"/>
            <a:ext cx="15073588" cy="41014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Per il benessere </a:t>
            </a:r>
            <a:b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dell’intestino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7161" y="8755564"/>
            <a:ext cx="13902720" cy="15308272"/>
          </a:xfrm>
          <a:prstGeom prst="rect">
            <a:avLst/>
          </a:prstGeom>
          <a:noFill/>
          <a:effectLst>
            <a:outerShdw blurRad="139700" dist="355600" dir="18900000" sy="23000" kx="-1200000" algn="bl" rotWithShape="0">
              <a:prstClr val="black">
                <a:alpha val="67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2482891" y="10097631"/>
            <a:ext cx="18752929" cy="157766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Per ogni confezione acquistata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8179557" y="13212651"/>
            <a:ext cx="14262918" cy="347048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0500" dirty="0">
                <a:solidFill>
                  <a:schemeClr val="bg1"/>
                </a:solidFill>
                <a:latin typeface="Arial Black" panose="020B0A04020102020204" pitchFamily="34" charset="0"/>
              </a:rPr>
              <a:t>1 è gratis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5652413" y="24174160"/>
            <a:ext cx="8688442" cy="1362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8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55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4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ltri\Totino\Offerte Autunno 2017\Originali Prodotti\benesse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400" r="6956" b="-400"/>
          <a:stretch/>
        </p:blipFill>
        <p:spPr bwMode="auto">
          <a:xfrm flipH="1">
            <a:off x="0" y="0"/>
            <a:ext cx="34610208" cy="259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610060" y="457453"/>
            <a:ext cx="15073588" cy="41014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Per il benessere </a:t>
            </a:r>
            <a:b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dell’intestino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7" b="89641" l="2960" r="96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938" y="7594912"/>
            <a:ext cx="14838337" cy="1848249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2482891" y="10097631"/>
            <a:ext cx="18752929" cy="157766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Per ogni confezione acquistata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8179557" y="13212651"/>
            <a:ext cx="14262918" cy="347048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0500" dirty="0">
                <a:solidFill>
                  <a:schemeClr val="bg1"/>
                </a:solidFill>
                <a:latin typeface="Arial Black" panose="020B0A04020102020204" pitchFamily="34" charset="0"/>
              </a:rPr>
              <a:t>1 è gratis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5652413" y="24174160"/>
            <a:ext cx="8688442" cy="1362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8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55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ltri\Totino\Offerte Autunno 2017\Originali Prodotti\benesse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400" r="6956" b="-400"/>
          <a:stretch/>
        </p:blipFill>
        <p:spPr bwMode="auto">
          <a:xfrm flipH="1">
            <a:off x="0" y="0"/>
            <a:ext cx="34610208" cy="259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610060" y="457453"/>
            <a:ext cx="15073588" cy="41014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Per il benessere </a:t>
            </a:r>
            <a:b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it-IT" sz="12300" b="1" dirty="0">
                <a:solidFill>
                  <a:schemeClr val="bg1"/>
                </a:solidFill>
                <a:latin typeface="Arial Black" panose="020B0A04020102020204" pitchFamily="34" charset="0"/>
              </a:rPr>
              <a:t>dell’intestino</a:t>
            </a:r>
            <a:endParaRPr lang="it-IT" sz="9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50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2732" y="7110199"/>
            <a:ext cx="15616623" cy="1945192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2482891" y="10097631"/>
            <a:ext cx="18752929" cy="157766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8200" dirty="0">
                <a:solidFill>
                  <a:schemeClr val="bg1"/>
                </a:solidFill>
                <a:latin typeface="Arial Black" panose="020B0A04020102020204" pitchFamily="34" charset="0"/>
              </a:rPr>
              <a:t> Per ogni confezione acquistata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8179557" y="13212651"/>
            <a:ext cx="14262918" cy="347048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 lIns="312725" tIns="156362" rIns="312725" bIns="156362" rtlCol="0">
            <a:spAutoFit/>
          </a:bodyPr>
          <a:lstStyle/>
          <a:p>
            <a:r>
              <a:rPr lang="it-IT" sz="20500" dirty="0">
                <a:solidFill>
                  <a:schemeClr val="bg1"/>
                </a:solidFill>
                <a:latin typeface="Arial Black" panose="020B0A04020102020204" pitchFamily="34" charset="0"/>
              </a:rPr>
              <a:t>1 è gratis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5652413" y="24174160"/>
            <a:ext cx="8688442" cy="1362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312725" tIns="156362" rIns="312725" bIns="156362" rtlCol="0">
            <a:spAutoFit/>
          </a:bodyPr>
          <a:lstStyle/>
          <a:p>
            <a:pPr algn="r"/>
            <a:r>
              <a:rPr lang="it-IT" sz="6800" b="1" dirty="0">
                <a:solidFill>
                  <a:schemeClr val="bg1"/>
                </a:solidFill>
                <a:latin typeface="Arial Black" panose="020B0A04020102020204" pitchFamily="34" charset="0"/>
              </a:rPr>
              <a:t>Le nostre offerte</a:t>
            </a:r>
            <a:endParaRPr lang="it-IT" sz="55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0" y="252364"/>
            <a:ext cx="1671057" cy="28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3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</TotalTime>
  <Words>363</Words>
  <Application>Microsoft Office PowerPoint</Application>
  <PresentationFormat>Personalizzato</PresentationFormat>
  <Paragraphs>103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Luciano Sobrino</dc:creator>
  <cp:lastModifiedBy>admSobrino Luciano</cp:lastModifiedBy>
  <cp:revision>111</cp:revision>
  <dcterms:created xsi:type="dcterms:W3CDTF">2017-11-02T17:26:55Z</dcterms:created>
  <dcterms:modified xsi:type="dcterms:W3CDTF">2017-12-01T06:41:57Z</dcterms:modified>
</cp:coreProperties>
</file>